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6" r:id="rId7"/>
    <p:sldId id="267" r:id="rId8"/>
    <p:sldId id="262" r:id="rId9"/>
    <p:sldId id="264" r:id="rId10"/>
    <p:sldId id="265" r:id="rId11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C21D93-60E1-48E0-A65C-FC75F71D2612}" v="14" dt="2024-04-04T14:55:49.2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AE15C5B5-0A69-40C2-AF08-8009CF65686B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A10BEDCE-27E7-4835-A2FF-60830CD550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740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0BEDCE-27E7-4835-A2FF-60830CD5509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757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C4C00-1E63-49A9-169A-A2E10CD863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9ECA3E-759A-6A25-0AC8-A7138B6683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D8B179-B6D3-D9DE-05E9-EB7A525A3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78732-7B0B-4D56-99DA-590DC5567F32}" type="datetime1">
              <a:rPr lang="en-US" smtClean="0"/>
              <a:t>4/4/2024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5754FF-35DD-2806-D951-186E23761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 RFSP and public comment form are available at concordrec.com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04E813-5FB4-5E24-5D9D-08D04B8A4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7EF4D-5F20-4FDC-BD94-A11B404C3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824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4AB1F-D166-6AC3-1C75-D6B06EB1A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28FBF5-2D38-461C-01AE-3251D5E84D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B31D66-7FC7-1068-1378-59B01D8EF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C6536-AB2B-40AF-9AFC-546323065BFF}" type="datetime1">
              <a:rPr lang="en-US" smtClean="0"/>
              <a:t>4/4/2024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77772B-2987-2511-563A-E4ADC73B2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 RFSP and public comment form are available at concordrec.com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485CE8-D744-5D95-D2B4-3659C496E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7EF4D-5F20-4FDC-BD94-A11B404C3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302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AD1201-E13C-7B36-CD53-43A4C2592B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B5FD71-6E90-832C-4963-0941CE08EE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592810-49FD-7596-3C53-3353AC7C6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B46C-6B57-412A-8C1F-CFED03589EA9}" type="datetime1">
              <a:rPr lang="en-US" smtClean="0"/>
              <a:t>4/4/2024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F50FC3-AAA0-C4BF-9933-3AE57465D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 RFSP and public comment form are available at concordrec.com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A87AE7-178B-ECB3-16B4-6524B73C1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7EF4D-5F20-4FDC-BD94-A11B404C3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663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A1932-1106-94D3-3D40-1EB778390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7B45C7-597B-36C7-1300-A072434539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0CF877-10BB-B5CD-5C79-4BD8821EB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6B8F-4C98-45D8-A749-96473090D423}" type="datetime1">
              <a:rPr lang="en-US" smtClean="0"/>
              <a:t>4/4/2024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E55CC9-5CEA-E02D-EA4F-B8EF08069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 RFSP and public comment form are available at concordrec.com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10D52D-8F03-99BF-7306-88601FF9D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7EF4D-5F20-4FDC-BD94-A11B404C3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463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BEEE5E-6E6A-98D6-7542-AF5FE9957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F8D9A3-4C6C-D58E-E428-6516DBE9B5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249C2-2E78-0945-0AE2-E82E0571A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B2064-024F-4AD8-965B-2001FCBFCA17}" type="datetime1">
              <a:rPr lang="en-US" smtClean="0"/>
              <a:t>4/4/2024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82B0EC-8AE7-92B2-E93B-EC4089FCC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 RFSP and public comment form are available at concordrec.com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02048C-7434-09BA-81DD-65725CD9B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7EF4D-5F20-4FDC-BD94-A11B404C3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835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4F784-228A-7978-C72B-C936C4DC5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3F3A08-364B-7221-699E-C8FDE0C7BA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4D1711-92A4-4429-9D7A-8B90402DCE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183A52-E0FB-9ABC-E97A-FD55A6F73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30930-3B9B-48EB-8190-D6873DEBD900}" type="datetime1">
              <a:rPr lang="en-US" smtClean="0"/>
              <a:t>4/4/2024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BC3AE9-BE7F-0737-1C8D-0B3A3074D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 RFSP and public comment form are available at concordrec.com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8A80F3-6409-6981-CAF5-F71B48554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7EF4D-5F20-4FDC-BD94-A11B404C3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249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1B312-A0C3-2685-2A61-EF38FB05AB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6AE105-C0F1-1CC7-32B3-7318BE2DC3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769EA6-E30C-0854-E4CA-46B2AA8858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6A93AC-1369-AA38-3FB7-7F7E95FB17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6321AF-251A-B27E-7F7F-E28DEA53F2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0409CD6-94F5-594B-1AEB-CD5E8087F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1E8A6-CC64-4166-987C-D8C9C28825FB}" type="datetime1">
              <a:rPr lang="en-US" smtClean="0"/>
              <a:t>4/4/2024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A13553-EEA6-92BE-C57D-C500B8FB8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 RFSP and public comment form are available at concordrec.com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0A75D3-F5A5-4879-5CB0-D883A2653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7EF4D-5F20-4FDC-BD94-A11B404C3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909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98701-A42F-09D5-10CE-411E7CE28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20F50A-6AD6-E81C-801D-46903EC8C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9330D-6B0F-490E-858D-A76F4F37A6BE}" type="datetime1">
              <a:rPr lang="en-US" smtClean="0"/>
              <a:t>4/4/2024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EB8C8E-2365-EBB7-78FA-6C227AA39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 RFSP and public comment form are available at concordrec.com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4A10C2-3F40-67CB-B97A-E2D2287FE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7EF4D-5F20-4FDC-BD94-A11B404C3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233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9F5444-D6C4-B494-7FDD-004C5D25C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CCDBE-02D1-4401-AC9F-DE76B8583A1F}" type="datetime1">
              <a:rPr lang="en-US" smtClean="0"/>
              <a:t>4/4/2024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FC3834-4DFD-8F8C-0E5D-BB19A2C71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 RFSP and public comment form are available at concordrec.com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9BE035-23A8-218F-435B-B64B2F3FE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7EF4D-5F20-4FDC-BD94-A11B404C3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062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DA54D-6E8A-E08A-2A90-F30593693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70FCA4-7AFE-9186-69DE-DD61602C41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0E1C79-034F-04F5-09EE-E1CCE44F33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6BD340-1AD2-370F-DEB8-C2BE9C87F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0E290-7DED-490C-99A8-C766F1B29402}" type="datetime1">
              <a:rPr lang="en-US" smtClean="0"/>
              <a:t>4/4/2024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0724C1-0372-BBE1-DDD5-30C6717AD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 RFSP and public comment form are available at concordrec.com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72D0DE-8AAA-6235-986E-0B4472E88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7EF4D-5F20-4FDC-BD94-A11B404C3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323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4F02B-52BB-B83B-4B79-9D9C5A896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6436A5D-D9CF-CCF5-A6C5-0044141418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2B8AE7-2383-E47C-76E0-DF91F0E665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D273AC-FE8C-CD3C-F6E6-40EBF9C8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7A831-2E42-436C-9D21-D5B3E38F73BB}" type="datetime1">
              <a:rPr lang="en-US" smtClean="0"/>
              <a:t>4/4/2024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FBF183-C420-8D63-2F16-B4320F755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 RFSP and public comment form are available at concordrec.com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5D9949-79A5-FF39-0FE1-F121A5CB5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7EF4D-5F20-4FDC-BD94-A11B404C3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244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B97A00-660E-06C2-2E1B-BD5735D8F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291EF4-E013-B912-0957-6AA29BDAE0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35C794-B104-F71C-7856-984A4FB219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1059BE-9220-4A5D-87AD-4976D2398219}" type="datetime1">
              <a:rPr lang="en-US" smtClean="0"/>
              <a:t>4/4/2024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72BC3A-4AB0-D5AA-4DD4-5AE58D7B6F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the RFSP and public comment form are available at concordrec.com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C7A554-3EAD-49A1-1CEE-FBC258D195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C7EF4D-5F20-4FDC-BD94-A11B404C3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074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E4299-B08A-4CC8-ACB6-43D80CE302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1872" y="618281"/>
            <a:ext cx="9835896" cy="1891475"/>
          </a:xfrm>
        </p:spPr>
        <p:txBody>
          <a:bodyPr/>
          <a:lstStyle/>
          <a:p>
            <a:r>
              <a:rPr lang="en-US" dirty="0">
                <a:solidFill>
                  <a:schemeClr val="accent4"/>
                </a:solidFill>
              </a:rPr>
              <a:t>Concord Recreation Facilities Strategic Plan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6AAB0C-E423-7AA8-319E-35AB17F916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63028"/>
            <a:ext cx="9144000" cy="1655762"/>
          </a:xfrm>
        </p:spPr>
        <p:txBody>
          <a:bodyPr/>
          <a:lstStyle/>
          <a:p>
            <a:r>
              <a:rPr lang="en-US" i="1" dirty="0"/>
              <a:t>Public Hearing</a:t>
            </a:r>
          </a:p>
          <a:p>
            <a:r>
              <a:rPr lang="en-US" i="1" dirty="0"/>
              <a:t>April 4, 2024</a:t>
            </a:r>
          </a:p>
          <a:p>
            <a:r>
              <a:rPr lang="en-US" i="1" dirty="0"/>
              <a:t>Hunt Recreation Center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C9A678-9EA3-E074-D07D-31C7C4FEB89E}"/>
              </a:ext>
            </a:extLst>
          </p:cNvPr>
          <p:cNvSpPr txBox="1"/>
          <p:nvPr/>
        </p:nvSpPr>
        <p:spPr>
          <a:xfrm>
            <a:off x="1106424" y="6004006"/>
            <a:ext cx="10369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chemeClr val="accent4"/>
                </a:solidFill>
              </a:rPr>
              <a:t>Public Hearing 4/4/2024   Public Comment accepted until 4/26/2024 at concordrec.com</a:t>
            </a:r>
          </a:p>
        </p:txBody>
      </p:sp>
    </p:spTree>
    <p:extLst>
      <p:ext uri="{BB962C8B-B14F-4D97-AF65-F5344CB8AC3E}">
        <p14:creationId xmlns:p14="http://schemas.microsoft.com/office/powerpoint/2010/main" val="4195803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2FE1D-5F0B-D033-C4E6-507199257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9640" y="816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accent4"/>
                </a:solidFill>
              </a:rPr>
              <a:t>Concord Recreation Facilities Strategic Plan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27DEB7-8B96-9D8A-C8D9-0DA0A7B987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0376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</a:rPr>
              <a:t>Anticipated Recreation </a:t>
            </a:r>
            <a:r>
              <a:rPr lang="en-US" dirty="0">
                <a:solidFill>
                  <a:schemeClr val="accent4"/>
                </a:solidFill>
              </a:rPr>
              <a:t>Commission Next Steps</a:t>
            </a:r>
          </a:p>
          <a:p>
            <a:pPr marL="0" indent="0">
              <a:buNone/>
            </a:pPr>
            <a:endParaRPr lang="en-US" sz="1200" dirty="0">
              <a:solidFill>
                <a:schemeClr val="accent4"/>
              </a:solidFill>
            </a:endParaRPr>
          </a:p>
          <a:p>
            <a:pPr marL="0" indent="0">
              <a:buNone/>
            </a:pPr>
            <a:r>
              <a:rPr lang="en-US" dirty="0"/>
              <a:t>The Recreation Commission plans to:</a:t>
            </a:r>
          </a:p>
          <a:p>
            <a:pPr marL="0" indent="0">
              <a:buNone/>
            </a:pPr>
            <a:endParaRPr lang="en-US" sz="1100" dirty="0"/>
          </a:p>
          <a:p>
            <a:r>
              <a:rPr lang="en-US" dirty="0"/>
              <a:t>Request funding from the CPC to evaluate and design the next stage of improvements to Gerow Park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Promote the recreational potential for the Warners Pond/Bruce Freeman Rail Trail/Gerow Park corridor and links across Route 2 as a key component in community plans for the reuse of the MCI Concord property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Engage with town partners to evaluate whether the old Concord Middle School building is suitable for reuse as a recreation center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11A03D9-E7BD-14F9-26D1-1FCA4E938513}"/>
              </a:ext>
            </a:extLst>
          </p:cNvPr>
          <p:cNvSpPr txBox="1"/>
          <p:nvPr/>
        </p:nvSpPr>
        <p:spPr>
          <a:xfrm>
            <a:off x="1078992" y="6308209"/>
            <a:ext cx="10369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chemeClr val="accent4"/>
                </a:solidFill>
              </a:rPr>
              <a:t>Public Hearing 4/4/2024   Public Comment accepted until 4/26/2024 at concordrec.com</a:t>
            </a:r>
          </a:p>
        </p:txBody>
      </p:sp>
    </p:spTree>
    <p:extLst>
      <p:ext uri="{BB962C8B-B14F-4D97-AF65-F5344CB8AC3E}">
        <p14:creationId xmlns:p14="http://schemas.microsoft.com/office/powerpoint/2010/main" val="2958720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2FE1D-5F0B-D033-C4E6-507199257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8005"/>
            <a:ext cx="10515600" cy="677291"/>
          </a:xfrm>
        </p:spPr>
        <p:txBody>
          <a:bodyPr>
            <a:noAutofit/>
          </a:bodyPr>
          <a:lstStyle/>
          <a:p>
            <a:pPr algn="ctr"/>
            <a:r>
              <a:rPr lang="en-US" sz="4000" dirty="0">
                <a:solidFill>
                  <a:schemeClr val="accent4"/>
                </a:solidFill>
              </a:rPr>
              <a:t>Concord Recreation Facilities Strategic Plan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27DEB7-8B96-9D8A-C8D9-0DA0A7B987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7651"/>
            <a:ext cx="10515600" cy="39953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u="sng" dirty="0"/>
              <a:t>Agenda</a:t>
            </a:r>
          </a:p>
          <a:p>
            <a:pPr marL="0" indent="0" algn="ctr">
              <a:buNone/>
            </a:pPr>
            <a:endParaRPr lang="en-US" sz="1000" b="1" u="sng" dirty="0"/>
          </a:p>
          <a:p>
            <a:r>
              <a:rPr lang="en-US" dirty="0"/>
              <a:t>Welcome and Introductions (2 minutes)</a:t>
            </a:r>
          </a:p>
          <a:p>
            <a:endParaRPr lang="en-US" dirty="0"/>
          </a:p>
          <a:p>
            <a:r>
              <a:rPr lang="en-US" dirty="0"/>
              <a:t>Recreation Facilities Strategic Plan (RFSP) (10 minutes) </a:t>
            </a:r>
          </a:p>
          <a:p>
            <a:pPr marL="0" indent="0">
              <a:buNone/>
            </a:pPr>
            <a:r>
              <a:rPr lang="en-US" dirty="0"/>
              <a:t>	Background, Key Findings &amp; Next Steps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Public Comment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F101659-2F63-E206-E549-1369ECCDD68A}"/>
              </a:ext>
            </a:extLst>
          </p:cNvPr>
          <p:cNvSpPr txBox="1"/>
          <p:nvPr/>
        </p:nvSpPr>
        <p:spPr>
          <a:xfrm>
            <a:off x="1106424" y="6004006"/>
            <a:ext cx="10369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chemeClr val="accent4"/>
                </a:solidFill>
              </a:rPr>
              <a:t>Public Hearing 4/4/2024   Public Comment accepted until 4/26/2024 at concordrec.com</a:t>
            </a:r>
          </a:p>
        </p:txBody>
      </p:sp>
    </p:spTree>
    <p:extLst>
      <p:ext uri="{BB962C8B-B14F-4D97-AF65-F5344CB8AC3E}">
        <p14:creationId xmlns:p14="http://schemas.microsoft.com/office/powerpoint/2010/main" val="3516683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27DEB7-8B96-9D8A-C8D9-0DA0A7B987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Concord Recreation Commission</a:t>
            </a:r>
          </a:p>
          <a:p>
            <a:pPr marL="457200" lvl="1" indent="0">
              <a:buNone/>
            </a:pPr>
            <a:r>
              <a:rPr lang="en-US" dirty="0"/>
              <a:t>	Phil Griffiths, Chair</a:t>
            </a:r>
          </a:p>
          <a:p>
            <a:pPr marL="457200" lvl="1" indent="0">
              <a:buNone/>
            </a:pPr>
            <a:r>
              <a:rPr lang="en-US" dirty="0"/>
              <a:t>	Paul Boehm</a:t>
            </a:r>
          </a:p>
          <a:p>
            <a:pPr marL="457200" lvl="1" indent="0">
              <a:buNone/>
            </a:pPr>
            <a:r>
              <a:rPr lang="en-US" dirty="0"/>
              <a:t>	Matt Boger</a:t>
            </a:r>
          </a:p>
          <a:p>
            <a:pPr marL="457200" lvl="1" indent="0">
              <a:buNone/>
            </a:pPr>
            <a:r>
              <a:rPr lang="en-US" dirty="0"/>
              <a:t>	Pete Funkhouser</a:t>
            </a:r>
          </a:p>
          <a:p>
            <a:pPr marL="457200" lvl="1" indent="0">
              <a:buNone/>
            </a:pPr>
            <a:r>
              <a:rPr lang="en-US" dirty="0"/>
              <a:t>	Jim Howard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Concord Recreation Department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2400" dirty="0"/>
              <a:t>Leigh Jackson, Director</a:t>
            </a:r>
            <a:br>
              <a:rPr lang="en-US" sz="2400" dirty="0"/>
            </a:br>
            <a:r>
              <a:rPr lang="en-US" sz="2400" dirty="0"/>
              <a:t>	DJ </a:t>
            </a:r>
            <a:r>
              <a:rPr lang="en-US" sz="2400" dirty="0" err="1"/>
              <a:t>Fimiani</a:t>
            </a:r>
            <a:r>
              <a:rPr lang="en-US" sz="2400" dirty="0"/>
              <a:t>, Assistant Director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63AF033C-8C09-8AD5-8B60-614BA909A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accent4"/>
                </a:solidFill>
              </a:rPr>
              <a:t>Concord Recreation Facilities Strategic Plan</a:t>
            </a:r>
            <a:endParaRPr lang="en-US" sz="4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0650ED5-176D-FD97-4F7F-BA2577C7066F}"/>
              </a:ext>
            </a:extLst>
          </p:cNvPr>
          <p:cNvSpPr txBox="1"/>
          <p:nvPr/>
        </p:nvSpPr>
        <p:spPr>
          <a:xfrm>
            <a:off x="1106424" y="6316663"/>
            <a:ext cx="10369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chemeClr val="accent4"/>
                </a:solidFill>
              </a:rPr>
              <a:t>Public Hearing 4/4/2024   Public Comment accepted until 4/26/2024 at concordrec.com</a:t>
            </a:r>
          </a:p>
        </p:txBody>
      </p:sp>
    </p:spTree>
    <p:extLst>
      <p:ext uri="{BB962C8B-B14F-4D97-AF65-F5344CB8AC3E}">
        <p14:creationId xmlns:p14="http://schemas.microsoft.com/office/powerpoint/2010/main" val="3713216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2FE1D-5F0B-D033-C4E6-507199257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7109"/>
            <a:ext cx="10515600" cy="1061339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accent4"/>
                </a:solidFill>
              </a:rPr>
              <a:t>Concord Recreation Facilities Strategic Plan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27DEB7-8B96-9D8A-C8D9-0DA0A7B987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8448"/>
            <a:ext cx="10515600" cy="5322443"/>
          </a:xfrm>
        </p:spPr>
        <p:txBody>
          <a:bodyPr>
            <a:normAutofit fontScale="40000" lnSpcReduction="20000"/>
          </a:bodyPr>
          <a:lstStyle/>
          <a:p>
            <a:pPr marL="0" lvl="1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6000" i="1" dirty="0">
                <a:solidFill>
                  <a:schemeClr val="accent4"/>
                </a:solidFill>
              </a:rPr>
              <a:t>Who created the RFSP?</a:t>
            </a:r>
          </a:p>
          <a:p>
            <a:pPr lvl="1" indent="-685800">
              <a:lnSpc>
                <a:spcPct val="100000"/>
              </a:lnSpc>
              <a:spcBef>
                <a:spcPts val="1000"/>
              </a:spcBef>
            </a:pPr>
            <a:r>
              <a:rPr lang="en-US" sz="6000" dirty="0"/>
              <a:t>RFSP consultants Weston &amp; Sampson</a:t>
            </a:r>
            <a:endParaRPr lang="en-US" sz="2500" dirty="0"/>
          </a:p>
          <a:p>
            <a:pPr lvl="1" indent="-685800">
              <a:lnSpc>
                <a:spcPct val="100000"/>
              </a:lnSpc>
              <a:spcBef>
                <a:spcPts val="1000"/>
              </a:spcBef>
            </a:pPr>
            <a:endParaRPr lang="en-US" sz="2500" dirty="0"/>
          </a:p>
          <a:p>
            <a:pPr lvl="1" indent="-685800">
              <a:lnSpc>
                <a:spcPct val="100000"/>
              </a:lnSpc>
              <a:spcBef>
                <a:spcPts val="1000"/>
              </a:spcBef>
            </a:pPr>
            <a:r>
              <a:rPr lang="en-US" sz="6000" dirty="0"/>
              <a:t>RFSP Advisory Committee</a:t>
            </a:r>
          </a:p>
          <a:p>
            <a:pPr lvl="2"/>
            <a:r>
              <a:rPr lang="en-US" sz="6000" dirty="0"/>
              <a:t>Phil Griffiths, Recreation Commission</a:t>
            </a:r>
          </a:p>
          <a:p>
            <a:pPr lvl="2"/>
            <a:r>
              <a:rPr lang="en-US" sz="6000" dirty="0"/>
              <a:t>Paul Boehm, recreation Commission</a:t>
            </a:r>
          </a:p>
          <a:p>
            <a:pPr lvl="2"/>
            <a:r>
              <a:rPr lang="en-US" sz="6000" dirty="0"/>
              <a:t>Delia Kaye, Natural Resources Director</a:t>
            </a:r>
          </a:p>
          <a:p>
            <a:pPr lvl="2"/>
            <a:r>
              <a:rPr lang="en-US" sz="6000" dirty="0"/>
              <a:t>Erik Shaw, Assistant Superintendent Highways &amp; Grounds</a:t>
            </a:r>
          </a:p>
          <a:p>
            <a:pPr lvl="2"/>
            <a:r>
              <a:rPr lang="en-US" sz="6000" dirty="0"/>
              <a:t>Ryan Orr, Former Facilities Director</a:t>
            </a:r>
          </a:p>
          <a:p>
            <a:pPr lvl="2"/>
            <a:r>
              <a:rPr lang="en-US" sz="6000" dirty="0"/>
              <a:t>Gail Dowd, Former Chief Financial Officer</a:t>
            </a:r>
          </a:p>
          <a:p>
            <a:pPr lvl="2"/>
            <a:r>
              <a:rPr lang="en-US" sz="6000" dirty="0"/>
              <a:t>Anna McKeown, Former Recreation Director</a:t>
            </a:r>
          </a:p>
          <a:p>
            <a:pPr lvl="2"/>
            <a:r>
              <a:rPr lang="en-US" sz="6000" dirty="0"/>
              <a:t>Adam LaPointe, Former Assistant Recreation Director</a:t>
            </a:r>
          </a:p>
          <a:p>
            <a:pPr lvl="2"/>
            <a:r>
              <a:rPr lang="en-US" sz="6000" dirty="0"/>
              <a:t>David “DJ” </a:t>
            </a:r>
            <a:r>
              <a:rPr lang="en-US" sz="6000" dirty="0" err="1"/>
              <a:t>Fimiani</a:t>
            </a:r>
            <a:r>
              <a:rPr lang="en-US" sz="6000" dirty="0"/>
              <a:t>, Assistant Recreation Director</a:t>
            </a:r>
            <a:endParaRPr lang="en-US" sz="3100" dirty="0"/>
          </a:p>
          <a:p>
            <a:pPr lvl="2"/>
            <a:endParaRPr lang="en-US" sz="3100" dirty="0"/>
          </a:p>
          <a:p>
            <a:pPr lvl="1" indent="-685800">
              <a:lnSpc>
                <a:spcPct val="100000"/>
              </a:lnSpc>
              <a:spcBef>
                <a:spcPts val="1000"/>
              </a:spcBef>
            </a:pPr>
            <a:r>
              <a:rPr lang="en-US" sz="6000" dirty="0"/>
              <a:t>RFSP funded through the Community Preservation Committee</a:t>
            </a:r>
          </a:p>
          <a:p>
            <a:pPr lvl="1" indent="-685800">
              <a:lnSpc>
                <a:spcPct val="100000"/>
              </a:lnSpc>
              <a:spcBef>
                <a:spcPts val="1000"/>
              </a:spcBef>
            </a:pPr>
            <a:endParaRPr lang="en-US" sz="6000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2C067A9-6993-B269-B8D8-ED994E8F32D4}"/>
              </a:ext>
            </a:extLst>
          </p:cNvPr>
          <p:cNvSpPr txBox="1"/>
          <p:nvPr/>
        </p:nvSpPr>
        <p:spPr>
          <a:xfrm>
            <a:off x="1078992" y="6436225"/>
            <a:ext cx="10369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chemeClr val="accent4"/>
                </a:solidFill>
              </a:rPr>
              <a:t>Public Hearing 4/4/2024   Public Comment accepted until 4/26/2024 at concordrec.com</a:t>
            </a:r>
          </a:p>
        </p:txBody>
      </p:sp>
    </p:spTree>
    <p:extLst>
      <p:ext uri="{BB962C8B-B14F-4D97-AF65-F5344CB8AC3E}">
        <p14:creationId xmlns:p14="http://schemas.microsoft.com/office/powerpoint/2010/main" val="1569093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2FE1D-5F0B-D033-C4E6-507199257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7098"/>
            <a:ext cx="10515600" cy="960755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accent4"/>
                </a:solidFill>
              </a:rPr>
              <a:t>Concord Recreation Facilities Strategic Plan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27DEB7-8B96-9D8A-C8D9-0DA0A7B987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7853"/>
            <a:ext cx="10515600" cy="535838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i="1" dirty="0">
                <a:solidFill>
                  <a:schemeClr val="accent4"/>
                </a:solidFill>
              </a:rPr>
              <a:t>What does the RFSP tell us?</a:t>
            </a:r>
            <a:endParaRPr lang="en-US" sz="1100" i="1" dirty="0">
              <a:solidFill>
                <a:schemeClr val="accent4"/>
              </a:solidFill>
            </a:endParaRPr>
          </a:p>
          <a:p>
            <a:pPr marL="0" indent="0">
              <a:buNone/>
            </a:pPr>
            <a:r>
              <a:rPr lang="en-US" dirty="0"/>
              <a:t>Based on extensive survey of residents and multiple site visits, the RFSP:</a:t>
            </a:r>
          </a:p>
          <a:p>
            <a:pPr marL="0" indent="0">
              <a:buNone/>
            </a:pPr>
            <a:endParaRPr lang="en-US" sz="1100" dirty="0"/>
          </a:p>
          <a:p>
            <a:r>
              <a:rPr lang="en-US" dirty="0"/>
              <a:t>Documents the status of recreational facilities town wide, not just those managed by the Recreation Department</a:t>
            </a:r>
          </a:p>
          <a:p>
            <a:pPr lvl="1"/>
            <a:r>
              <a:rPr lang="en-US" dirty="0"/>
              <a:t>Concord has a wealth of recreation facilities, our residents actively use them, and users are generally happy with the quality and availability of recreation facilities</a:t>
            </a:r>
          </a:p>
          <a:p>
            <a:pPr marL="0" indent="0">
              <a:buNone/>
            </a:pPr>
            <a:endParaRPr lang="en-US" sz="1200" dirty="0"/>
          </a:p>
          <a:p>
            <a:r>
              <a:rPr lang="en-US" dirty="0"/>
              <a:t>Identifies 4 primary themes for stewardship and expansion</a:t>
            </a:r>
          </a:p>
          <a:p>
            <a:pPr lvl="1"/>
            <a:r>
              <a:rPr lang="en-US" dirty="0"/>
              <a:t>Acquire more property that can be dedicated to multiple recreational activities</a:t>
            </a:r>
          </a:p>
          <a:p>
            <a:pPr lvl="1"/>
            <a:r>
              <a:rPr lang="en-US" dirty="0"/>
              <a:t>Increase connectivity between and accessibility to recreational facilities</a:t>
            </a:r>
          </a:p>
          <a:p>
            <a:pPr lvl="1"/>
            <a:r>
              <a:rPr lang="en-US" dirty="0"/>
              <a:t>Clarify the visitor experience and lean into inclusivity</a:t>
            </a:r>
          </a:p>
          <a:p>
            <a:pPr lvl="1"/>
            <a:r>
              <a:rPr lang="en-US" dirty="0"/>
              <a:t>Expand resources for routine maintenance and upkeep</a:t>
            </a:r>
          </a:p>
          <a:p>
            <a:pPr marL="457200" lvl="1" indent="0">
              <a:buNone/>
            </a:pPr>
            <a:endParaRPr lang="en-US" dirty="0"/>
          </a:p>
          <a:p>
            <a:pPr marL="228600" lvl="1">
              <a:spcBef>
                <a:spcPts val="1000"/>
              </a:spcBef>
            </a:pPr>
            <a:r>
              <a:rPr lang="en-US" sz="2800" dirty="0"/>
              <a:t>Makes 13 specific recommendations to further the 4 primary themes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16E36A-3F57-535A-D89F-F61C5811043F}"/>
              </a:ext>
            </a:extLst>
          </p:cNvPr>
          <p:cNvSpPr txBox="1"/>
          <p:nvPr/>
        </p:nvSpPr>
        <p:spPr>
          <a:xfrm>
            <a:off x="1027176" y="6399649"/>
            <a:ext cx="10369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chemeClr val="accent4"/>
                </a:solidFill>
              </a:rPr>
              <a:t>Public Hearing 4/4/2024   Public Comment accepted until 4/26/2024 at concordrec.com</a:t>
            </a:r>
          </a:p>
        </p:txBody>
      </p:sp>
    </p:spTree>
    <p:extLst>
      <p:ext uri="{BB962C8B-B14F-4D97-AF65-F5344CB8AC3E}">
        <p14:creationId xmlns:p14="http://schemas.microsoft.com/office/powerpoint/2010/main" val="29767603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2FE1D-5F0B-D033-C4E6-507199257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60755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accent4"/>
                </a:solidFill>
              </a:rPr>
              <a:t>Concord Recreation Facilities Strategic Plan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27DEB7-8B96-9D8A-C8D9-0DA0A7B987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5880"/>
            <a:ext cx="10515600" cy="53583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>
                <a:solidFill>
                  <a:schemeClr val="accent4"/>
                </a:solidFill>
              </a:rPr>
              <a:t>RFSP Specific Recommendations</a:t>
            </a:r>
          </a:p>
          <a:p>
            <a:pPr marL="0" indent="0">
              <a:buNone/>
            </a:pPr>
            <a:endParaRPr lang="en-US" sz="1100" i="1" dirty="0">
              <a:solidFill>
                <a:schemeClr val="accent4"/>
              </a:solidFill>
            </a:endParaRPr>
          </a:p>
          <a:p>
            <a:r>
              <a:rPr lang="en-US" sz="2600" dirty="0"/>
              <a:t>Conduct Specialized Studies</a:t>
            </a:r>
          </a:p>
          <a:p>
            <a:pPr lvl="1"/>
            <a:r>
              <a:rPr lang="en-US" sz="2200" dirty="0"/>
              <a:t>Water access plan</a:t>
            </a:r>
          </a:p>
          <a:p>
            <a:pPr lvl="1"/>
            <a:r>
              <a:rPr lang="en-US" sz="2200" dirty="0"/>
              <a:t>Multi-modal transportation planning</a:t>
            </a:r>
          </a:p>
          <a:p>
            <a:pPr lvl="1"/>
            <a:r>
              <a:rPr lang="en-US" sz="2200" dirty="0"/>
              <a:t>Playing field use study</a:t>
            </a:r>
          </a:p>
          <a:p>
            <a:pPr marL="457200" lvl="1" indent="0">
              <a:buNone/>
            </a:pPr>
            <a:endParaRPr lang="en-US" sz="1000" dirty="0"/>
          </a:p>
          <a:p>
            <a:r>
              <a:rPr lang="en-US" sz="2600" dirty="0"/>
              <a:t>Improve or expand current facilities</a:t>
            </a:r>
          </a:p>
          <a:p>
            <a:pPr lvl="1"/>
            <a:r>
              <a:rPr lang="en-US" sz="2200" dirty="0"/>
              <a:t>Consistency of signage and furnishings</a:t>
            </a:r>
          </a:p>
          <a:p>
            <a:pPr lvl="1"/>
            <a:r>
              <a:rPr lang="en-US" sz="2200" dirty="0"/>
              <a:t>Annual inspection program</a:t>
            </a:r>
          </a:p>
          <a:p>
            <a:pPr lvl="1"/>
            <a:r>
              <a:rPr lang="en-US" sz="2200" dirty="0"/>
              <a:t>Indoor recreation upgrades</a:t>
            </a:r>
          </a:p>
          <a:p>
            <a:pPr lvl="1"/>
            <a:r>
              <a:rPr lang="en-US" sz="2200" dirty="0"/>
              <a:t>More outdoor courts of all types</a:t>
            </a:r>
          </a:p>
          <a:p>
            <a:pPr lvl="1"/>
            <a:r>
              <a:rPr lang="en-US" sz="2200" dirty="0"/>
              <a:t>More diverse play opportunities</a:t>
            </a:r>
          </a:p>
          <a:p>
            <a:pPr marL="0" indent="0">
              <a:buNone/>
            </a:pPr>
            <a:endParaRPr lang="en-US" sz="26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16E36A-3F57-535A-D89F-F61C5811043F}"/>
              </a:ext>
            </a:extLst>
          </p:cNvPr>
          <p:cNvSpPr txBox="1"/>
          <p:nvPr/>
        </p:nvSpPr>
        <p:spPr>
          <a:xfrm>
            <a:off x="1078992" y="6308209"/>
            <a:ext cx="10369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chemeClr val="accent4"/>
                </a:solidFill>
              </a:rPr>
              <a:t>Public Hearing 4/4/2024   Public Comment accepted until 4/26/2024 at concordrec.com</a:t>
            </a:r>
          </a:p>
        </p:txBody>
      </p:sp>
    </p:spTree>
    <p:extLst>
      <p:ext uri="{BB962C8B-B14F-4D97-AF65-F5344CB8AC3E}">
        <p14:creationId xmlns:p14="http://schemas.microsoft.com/office/powerpoint/2010/main" val="28473322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2FE1D-5F0B-D033-C4E6-507199257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60755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accent4"/>
                </a:solidFill>
              </a:rPr>
              <a:t>Concord Recreation Facilities Strategic Plan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27DEB7-8B96-9D8A-C8D9-0DA0A7B987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5880"/>
            <a:ext cx="10515600" cy="53583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>
                <a:solidFill>
                  <a:schemeClr val="accent4"/>
                </a:solidFill>
              </a:rPr>
              <a:t>RFSP Specific Recommendations</a:t>
            </a:r>
          </a:p>
          <a:p>
            <a:pPr marL="0" indent="0">
              <a:buNone/>
            </a:pPr>
            <a:endParaRPr lang="en-US" sz="1100" i="1" dirty="0">
              <a:solidFill>
                <a:schemeClr val="accent4"/>
              </a:solidFill>
            </a:endParaRPr>
          </a:p>
          <a:p>
            <a:r>
              <a:rPr lang="en-US" sz="3200" dirty="0"/>
              <a:t>Develop new Recreation Facilities</a:t>
            </a:r>
          </a:p>
          <a:p>
            <a:pPr lvl="1"/>
            <a:r>
              <a:rPr lang="en-US" sz="2800" dirty="0"/>
              <a:t>Indoor recreation facility</a:t>
            </a:r>
          </a:p>
          <a:p>
            <a:pPr lvl="1"/>
            <a:r>
              <a:rPr lang="en-US" sz="2800" dirty="0"/>
              <a:t>Outdoor civic gathering space</a:t>
            </a:r>
          </a:p>
          <a:p>
            <a:pPr lvl="1"/>
            <a:r>
              <a:rPr lang="en-US" sz="2800" dirty="0"/>
              <a:t>Trailhead nature education/maker space</a:t>
            </a:r>
          </a:p>
          <a:p>
            <a:pPr lvl="1"/>
            <a:r>
              <a:rPr lang="en-US" sz="2800" dirty="0"/>
              <a:t>Outdoor four season multipurpose pavilion</a:t>
            </a:r>
          </a:p>
          <a:p>
            <a:pPr lvl="1"/>
            <a:r>
              <a:rPr lang="en-US" sz="2800" dirty="0"/>
              <a:t>New dedicated dog runs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16E36A-3F57-535A-D89F-F61C5811043F}"/>
              </a:ext>
            </a:extLst>
          </p:cNvPr>
          <p:cNvSpPr txBox="1"/>
          <p:nvPr/>
        </p:nvSpPr>
        <p:spPr>
          <a:xfrm>
            <a:off x="1078992" y="6308209"/>
            <a:ext cx="10369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chemeClr val="accent4"/>
                </a:solidFill>
              </a:rPr>
              <a:t>Public Hearing 4/4/2024   Public Comment accepted until 4/26/2024 at concordrec.com</a:t>
            </a:r>
          </a:p>
        </p:txBody>
      </p:sp>
    </p:spTree>
    <p:extLst>
      <p:ext uri="{BB962C8B-B14F-4D97-AF65-F5344CB8AC3E}">
        <p14:creationId xmlns:p14="http://schemas.microsoft.com/office/powerpoint/2010/main" val="4255888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2FE1D-5F0B-D033-C4E6-507199257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accent4"/>
                </a:solidFill>
              </a:rPr>
              <a:t>Concord Recreation Facilities Strategic Plan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27DEB7-8B96-9D8A-C8D9-0DA0A7B987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7297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accent4"/>
                </a:solidFill>
              </a:rPr>
              <a:t>Next steps - how will the RFSP be used?</a:t>
            </a:r>
          </a:p>
          <a:p>
            <a:pPr marL="0" indent="0">
              <a:buNone/>
            </a:pPr>
            <a:endParaRPr lang="en-US" sz="1200" dirty="0">
              <a:solidFill>
                <a:schemeClr val="accent4"/>
              </a:solidFill>
            </a:endParaRPr>
          </a:p>
          <a:p>
            <a:r>
              <a:rPr lang="en-US" dirty="0"/>
              <a:t>The RFSP is NOT a request for funding for specific projects </a:t>
            </a:r>
          </a:p>
          <a:p>
            <a:endParaRPr lang="en-US" sz="1200" dirty="0"/>
          </a:p>
          <a:p>
            <a:r>
              <a:rPr lang="en-US" dirty="0"/>
              <a:t>The findings and recommendations in the RFSP document the goals and aspirations of our community with regards to recreation facilities</a:t>
            </a:r>
          </a:p>
          <a:p>
            <a:endParaRPr lang="en-US" sz="1200" dirty="0"/>
          </a:p>
          <a:p>
            <a:r>
              <a:rPr lang="en-US" dirty="0"/>
              <a:t>Establishing priorities for fiscally responsible investment in the areas identified requires a town wide consensus building process and partnership across multiple town departments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6E5092-EEC2-E32B-E650-9FB086A3D1A4}"/>
              </a:ext>
            </a:extLst>
          </p:cNvPr>
          <p:cNvSpPr txBox="1"/>
          <p:nvPr/>
        </p:nvSpPr>
        <p:spPr>
          <a:xfrm>
            <a:off x="1106424" y="6004006"/>
            <a:ext cx="10369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chemeClr val="accent4"/>
                </a:solidFill>
              </a:rPr>
              <a:t>Public Hearing 4/4/2024   Public Comment accepted until 4/26/2024 at concordrec.com</a:t>
            </a:r>
          </a:p>
        </p:txBody>
      </p:sp>
    </p:spTree>
    <p:extLst>
      <p:ext uri="{BB962C8B-B14F-4D97-AF65-F5344CB8AC3E}">
        <p14:creationId xmlns:p14="http://schemas.microsoft.com/office/powerpoint/2010/main" val="11082229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2FE1D-5F0B-D033-C4E6-507199257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accent4"/>
                </a:solidFill>
              </a:rPr>
              <a:t>Concord Recreation Facilities Strategic Plan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27DEB7-8B96-9D8A-C8D9-0DA0A7B987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accent4"/>
                </a:solidFill>
              </a:rPr>
              <a:t>Next steps – Public comment</a:t>
            </a:r>
          </a:p>
          <a:p>
            <a:pPr marL="0" indent="0">
              <a:buNone/>
            </a:pPr>
            <a:endParaRPr lang="en-US" sz="1200" dirty="0">
              <a:solidFill>
                <a:schemeClr val="accent4"/>
              </a:solidFill>
            </a:endParaRPr>
          </a:p>
          <a:p>
            <a:r>
              <a:rPr lang="en-US" dirty="0"/>
              <a:t>The Recreation Commission will accept public comment on the RFSP at this hearing, and online via the link on the home page at concordrec.com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Last day for public comments is April 26, 2024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942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DA624158CB5E14C8928E2A53E02D69C" ma:contentTypeVersion="16" ma:contentTypeDescription="Create a new document." ma:contentTypeScope="" ma:versionID="23ac50a51263acd87d60624fbbb14448">
  <xsd:schema xmlns:xsd="http://www.w3.org/2001/XMLSchema" xmlns:xs="http://www.w3.org/2001/XMLSchema" xmlns:p="http://schemas.microsoft.com/office/2006/metadata/properties" xmlns:ns1="http://schemas.microsoft.com/sharepoint/v3" xmlns:ns2="001f6c74-87a1-412c-a4c0-3d06b886e522" xmlns:ns3="0d894024-e24f-4362-8ff9-6b0290336f5f" targetNamespace="http://schemas.microsoft.com/office/2006/metadata/properties" ma:root="true" ma:fieldsID="ceb1840bf0f13cd1c4d44b405d299b41" ns1:_="" ns2:_="" ns3:_="">
    <xsd:import namespace="http://schemas.microsoft.com/sharepoint/v3"/>
    <xsd:import namespace="001f6c74-87a1-412c-a4c0-3d06b886e522"/>
    <xsd:import namespace="0d894024-e24f-4362-8ff9-6b0290336f5f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1f6c74-87a1-412c-a4c0-3d06b886e522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eebebd48-0262-4b3c-be1e-fe88a3d91a2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894024-e24f-4362-8ff9-6b0290336f5f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7F0720-5962-410C-9A31-28EE89B524C7}"/>
</file>

<file path=customXml/itemProps2.xml><?xml version="1.0" encoding="utf-8"?>
<ds:datastoreItem xmlns:ds="http://schemas.openxmlformats.org/officeDocument/2006/customXml" ds:itemID="{401D0FB7-5FB4-49DB-8946-41F99EBDC83F}"/>
</file>

<file path=docProps/app.xml><?xml version="1.0" encoding="utf-8"?>
<Properties xmlns="http://schemas.openxmlformats.org/officeDocument/2006/extended-properties" xmlns:vt="http://schemas.openxmlformats.org/officeDocument/2006/docPropsVTypes">
  <TotalTime>1447</TotalTime>
  <Words>691</Words>
  <Application>Microsoft Office PowerPoint</Application>
  <PresentationFormat>Widescreen</PresentationFormat>
  <Paragraphs>111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 Theme</vt:lpstr>
      <vt:lpstr>Concord Recreation Facilities Strategic Plan </vt:lpstr>
      <vt:lpstr>Concord Recreation Facilities Strategic Plan</vt:lpstr>
      <vt:lpstr>Concord Recreation Facilities Strategic Plan</vt:lpstr>
      <vt:lpstr>Concord Recreation Facilities Strategic Plan</vt:lpstr>
      <vt:lpstr>Concord Recreation Facilities Strategic Plan</vt:lpstr>
      <vt:lpstr>Concord Recreation Facilities Strategic Plan</vt:lpstr>
      <vt:lpstr>Concord Recreation Facilities Strategic Plan</vt:lpstr>
      <vt:lpstr>Concord Recreation Facilities Strategic Plan</vt:lpstr>
      <vt:lpstr>Concord Recreation Facilities Strategic Plan</vt:lpstr>
      <vt:lpstr>Concord Recreation Facilities Strategic Plan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Concord Recreation  Facilities Strategic Plan</dc:title>
  <dc:creator>Philip Griffiths</dc:creator>
  <cp:lastModifiedBy>Philip Griffiths</cp:lastModifiedBy>
  <cp:revision>3</cp:revision>
  <cp:lastPrinted>2024-04-04T14:44:31Z</cp:lastPrinted>
  <dcterms:created xsi:type="dcterms:W3CDTF">2024-04-03T14:50:01Z</dcterms:created>
  <dcterms:modified xsi:type="dcterms:W3CDTF">2024-04-04T20:09:40Z</dcterms:modified>
</cp:coreProperties>
</file>